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embeddedFontLst>
    <p:embeddedFont>
      <p:font typeface="Helvetica Neue" panose="02000503000000020004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hRn6YH70vX66Mg3PGD4f6A7An5D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E9462B8-15DC-45CD-BD3D-ADE2F66B9F84}">
  <a:tblStyle styleId="{1E9462B8-15DC-45CD-BD3D-ADE2F66B9F8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AED"/>
          </a:solidFill>
        </a:fill>
      </a:tcStyle>
    </a:wholeTbl>
    <a:band1H>
      <a:tcTxStyle b="off" i="off"/>
      <a:tcStyle>
        <a:tcBdr/>
        <a:fill>
          <a:solidFill>
            <a:srgbClr val="CAD1D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D1D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Adaptado de Introducción a la protección infantil en situaciones de emergencia, un paquete de capacitación modular interinstitucional, Niños separados y no acompañados, Parte tres: Respuesta a la separación (Adaptado de Mapeo de movilidad y diagramas de flujo: Herramientas para la búsqueda familiar y el trabajo de reintegración social con niños separados, Washington DC, USAID, 2003)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Adaptado de Introducción a la protección infantil en situaciones de emergencia, un paquete de capacitación modular interinstitucional, Niños separados y no acompañados, Parte tres: Respuesta a la separación (Adaptado de Mapeo de movilidad y diagramas de flujo: Herramientas para la búsqueda familiar y el trabajo de reintegración social con niños separados, Washington DC, USAID, 2003)</a:t>
            </a:r>
            <a:endParaRPr/>
          </a:p>
        </p:txBody>
      </p:sp>
      <p:sp>
        <p:nvSpPr>
          <p:cNvPr id="293" name="Google Shape;29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Remita a los participantes a la capacitación en gestión de casos de Alliance y a la capacitación PFA de Save the Children para obtener más información sobre el desarrollo infantil y las reacciones a la angustia según la etapa de desarrollo.</a:t>
            </a:r>
            <a:endParaRPr/>
          </a:p>
        </p:txBody>
      </p:sp>
      <p:sp>
        <p:nvSpPr>
          <p:cNvPr id="301" name="Google Shape;301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Remita a los participantes a la capacitación en gestión de casos de Alliance y a la capacitación PFA de Save the Children para obtener más información sobre el desarrollo infantil y las reacciones a la angustia según la etapa de desarrollo.</a:t>
            </a:r>
            <a:endParaRPr/>
          </a:p>
        </p:txBody>
      </p:sp>
      <p:sp>
        <p:nvSpPr>
          <p:cNvPr id="307" name="Google Shape;30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2" name="Google Shape;31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8" name="Google Shape;31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4" name="Google Shape;32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0" name="Google Shape;33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6" name="Google Shape;336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Utilizando los diferentes tipos de preguntas, el entrevistador debe intentar conocer a la persona entrevistada. El observador debe comentar si utilizó los diferentes tipos de preguntas y cómo esto afectó las respuestas. Intercambien roles para que todos tengan la oportunidad de ser entrevistadores o entrevistados.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7" name="Google Shape;337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" name="Google Shape;2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" name="Google Shape;26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Consulte CMTF para obtener la plantilla de SOP</a:t>
            </a:r>
            <a:endParaRPr/>
          </a:p>
        </p:txBody>
      </p:sp>
      <p:sp>
        <p:nvSpPr>
          <p:cNvPr id="265" name="Google Shape;26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1" name="Google Shape;2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7" name="Google Shape;27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2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30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3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3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3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3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3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3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3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3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3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3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3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3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4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34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3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35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35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3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5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36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3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36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36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3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37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37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37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37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3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3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3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3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3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3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2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22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4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4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4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4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4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4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4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42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4" name="Google Shape;144;p42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42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4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4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4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4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4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4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4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43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7" name="Google Shape;157;p43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43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4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4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4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4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4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0" name="Google Shape;170;p4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4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4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4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4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4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45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3" name="Google Shape;183;p45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45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4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4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4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4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4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4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46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4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4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4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47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4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4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4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4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4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4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4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4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49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4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4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6" name="Google Shape;26;p2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" name="Google Shape;27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23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2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7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7" name="Google Shape;47;p27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27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9" name="Google Shape;49;p27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2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2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29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2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2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1624356" y="990600"/>
            <a:ext cx="8739640" cy="1426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dirty="0"/>
              <a:t>Módulo 2.5 </a:t>
            </a:r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1251079" y="3083612"/>
            <a:ext cx="8739641" cy="2205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Al final de la sesión, los participantes podrán:</a:t>
            </a:r>
            <a:b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b="0" i="1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Describir las buenas prácticas en el proceso de documentación.</a:t>
            </a:r>
            <a:b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Demostrar cómo completar los formularios de documentación de MNAS</a:t>
            </a:r>
            <a:b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Demostrar habilidades para entrevistar a MNAS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145215-550A-9CFE-58AB-144C1F6842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3660" y="5474745"/>
            <a:ext cx="3641755" cy="1383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Consentimiento/asentimiento informado</a:t>
            </a:r>
          </a:p>
        </p:txBody>
      </p:sp>
      <p:sp>
        <p:nvSpPr>
          <p:cNvPr id="288" name="Google Shape;288;p11"/>
          <p:cNvSpPr txBox="1">
            <a:spLocks noGrp="1"/>
          </p:cNvSpPr>
          <p:nvPr>
            <p:ph type="body" idx="2"/>
          </p:nvPr>
        </p:nvSpPr>
        <p:spPr>
          <a:xfrm>
            <a:off x="576943" y="1926771"/>
            <a:ext cx="10899093" cy="4106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20193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Char char="•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Debe obtenerse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93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Char char="•"/>
            </a:pPr>
            <a:r>
              <a:rPr lang="es-ES_tradnl" b="1" dirty="0">
                <a:solidFill>
                  <a:srgbClr val="35B2B4"/>
                </a:solidFill>
                <a:latin typeface="Calibri"/>
                <a:ea typeface="Calibri"/>
                <a:cs typeface="Calibri"/>
                <a:sym typeface="Calibri"/>
              </a:rPr>
              <a:t>Niños/as separados: </a:t>
            </a: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buscar el consentimiento informado o asentimiento informado del niño/a, dependiendo de su edad y además, el consentimiento informado del cuidador.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0193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Char char="•"/>
            </a:pPr>
            <a:r>
              <a:rPr lang="es-ES_tradnl" b="1" dirty="0">
                <a:solidFill>
                  <a:srgbClr val="35B2B4"/>
                </a:solidFill>
                <a:latin typeface="Calibri"/>
                <a:ea typeface="Calibri"/>
                <a:cs typeface="Calibri"/>
                <a:sym typeface="Calibri"/>
              </a:rPr>
              <a:t>Niños/a no acompañados</a:t>
            </a: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: buscar el consentimiento informado de los niños mayores, es decir, en la mayoría de los casos, los jóvenes de entre 15 y 18 años podrán dar el consentimiento informado y el asentimiento informado de los niños más pequeños.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lang="es-ES_tradnl"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lang="es-ES_tradnl" dirty="0"/>
          </a:p>
        </p:txBody>
      </p:sp>
      <p:pic>
        <p:nvPicPr>
          <p:cNvPr id="289" name="Google Shape;289;p11" descr="Document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3491" y="365125"/>
            <a:ext cx="776264" cy="72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2"/>
          <p:cNvSpPr txBox="1">
            <a:spLocks noGrp="1"/>
          </p:cNvSpPr>
          <p:nvPr>
            <p:ph type="body" idx="2"/>
          </p:nvPr>
        </p:nvSpPr>
        <p:spPr>
          <a:xfrm>
            <a:off x="656021" y="1912483"/>
            <a:ext cx="11067893" cy="4618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r>
              <a:rPr lang="es-ES_tradnl" sz="2500" b="1" dirty="0" err="1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b="1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 parece tener unos 6 años. Estaba en la escuela cuando el terremoto azotó su pueblo.</a:t>
            </a:r>
            <a:endParaRPr lang="es-ES_tradnl" sz="2500" dirty="0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</a:pPr>
            <a:endParaRPr lang="es-ES_tradnl" sz="2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r>
              <a:rPr lang="es-ES_tradnl" sz="2500" b="1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PREGUNTA 1</a:t>
            </a:r>
            <a:endParaRPr lang="es-ES_tradnl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r>
              <a:rPr lang="es-ES_tradnl" sz="25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 ha podido responder preguntas sobre su familia o la separación.</a:t>
            </a:r>
            <a:b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Continúas con la entrevista y la invitas a dibujar una imagen de su casa y su barrio.</a:t>
            </a: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Detienes la entrevista por hoy y te concentras en utilizar su fotografía en los esfuerzos iniciales de rastreo.</a:t>
            </a: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Tanto A como B.</a:t>
            </a: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endParaRPr lang="es-ES_tradnl" sz="17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endParaRPr lang="es-ES_tradnl" dirty="0"/>
          </a:p>
        </p:txBody>
      </p:sp>
      <p:pic>
        <p:nvPicPr>
          <p:cNvPr id="296" name="Google Shape;296;p1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1695" y="365125"/>
            <a:ext cx="1054282" cy="894854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Entrevistando a MNAS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3"/>
          <p:cNvSpPr txBox="1">
            <a:spLocks noGrp="1"/>
          </p:cNvSpPr>
          <p:nvPr>
            <p:ph type="body" idx="2"/>
          </p:nvPr>
        </p:nvSpPr>
        <p:spPr>
          <a:xfrm>
            <a:off x="522515" y="1839686"/>
            <a:ext cx="10953522" cy="4503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r>
              <a:rPr lang="es-ES_tradnl" sz="2500" b="1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PREGUNTA 2</a:t>
            </a:r>
            <a:endParaRPr lang="es-ES_tradnl" sz="2500" b="1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endParaRPr lang="es-ES_tradnl" sz="2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None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Explicas que te gustaría saber más sobre ella para ayudar a localizar a familiares y parientes, y que una forma de hacerlo es dibujar imágenes (mapas) de dónde vivía la niña antes de la separación. </a:t>
            </a:r>
            <a:r>
              <a:rPr lang="es-ES_tradnl" sz="25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 entiende a qué te refieres con dibujar una imagen y no parece interesada.</a:t>
            </a:r>
            <a:b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Muestra mapas de otros niños o presenta tu propio dibujo como ejemplo.</a:t>
            </a: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Explica que necesita más información para encontrar a sus padres y que un mapa puede ayudar a localizarlos.</a:t>
            </a: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Tanto A como B.</a:t>
            </a:r>
            <a:endParaRPr lang="es-ES_tradnl" sz="25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endParaRPr lang="es-ES_tradnl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4"/>
          <p:cNvSpPr txBox="1">
            <a:spLocks noGrp="1"/>
          </p:cNvSpPr>
          <p:nvPr>
            <p:ph type="body" idx="2"/>
          </p:nvPr>
        </p:nvSpPr>
        <p:spPr>
          <a:xfrm>
            <a:off x="522515" y="1839686"/>
            <a:ext cx="10953522" cy="4503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-ES_tradnl" sz="2500" b="1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PREGUNTA 3</a:t>
            </a:r>
            <a:br>
              <a:rPr lang="es-ES_tradnl" sz="2500" b="0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2500" b="0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das 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s-ES_tradnl" sz="25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papel y un lápiz. Ella está nerviosa y no sabe qué hacer.</a:t>
            </a:r>
            <a:b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Tomas su mano y empiezas a dibujar la forma de una casa. La invitas a continuar el dibujo añadiendo todos los lugares de la casa a los que solía ir.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Dibuja una casita en el centro del papel y explica que representa su casa. La invitas a continuar con el dibujo añadiendo todos los lugares de la casa a los que solía ir.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o B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endParaRPr lang="es-ES_tradnl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5"/>
          <p:cNvSpPr/>
          <p:nvPr/>
        </p:nvSpPr>
        <p:spPr>
          <a:xfrm>
            <a:off x="380898" y="1851647"/>
            <a:ext cx="11299474" cy="3431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-ES_tradnl" sz="2500" b="1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PREGUNTA 4</a:t>
            </a:r>
            <a:br>
              <a:rPr lang="es-ES_tradnl" sz="2500" b="0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-ES_tradnl" sz="25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empieza a dibujar. ¿Qué haces mientras ella dibuja?</a:t>
            </a:r>
            <a:b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haces preguntas mientras ella dibuja para obtener detalles sobre las personas y los lugares representados.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das tiempo para dibujar sin interrupciones. Eres paciente y la animas.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Tanto A como B.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es-ES_tradnl" sz="17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5" name="Google Shape;315;p1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70662" y="1941412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6"/>
          <p:cNvSpPr/>
          <p:nvPr/>
        </p:nvSpPr>
        <p:spPr>
          <a:xfrm>
            <a:off x="380898" y="1851647"/>
            <a:ext cx="11299474" cy="3816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500" b="1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PREGUNTA 5</a:t>
            </a:r>
            <a:br>
              <a:rPr lang="es-ES_tradnl" sz="2500" b="0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5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dice que ya terminó sus dibujos. ¿Qué le puedes pedir que haga?</a:t>
            </a:r>
            <a:b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preguntas por todos los lugares del mapa. Y la invitas a etiquetar cada lugar; o etiquétalos tú si </a:t>
            </a:r>
            <a:r>
              <a:rPr lang="es-ES_tradnl" sz="25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 sabe escribir.</a:t>
            </a:r>
            <a:endParaRPr lang="es-ES_tradnl" dirty="0"/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explicas que te gustaría aprender más sobre su dibujo y hacerle algunas preguntas. Le preguntas si te parece bien escribir lo que dice.</a:t>
            </a:r>
            <a:endParaRPr lang="es-ES_tradnl" dirty="0"/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Tanto A como B.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es-ES_tradnl" sz="17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1" name="Google Shape;321;p1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0776" y="1851647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7"/>
          <p:cNvSpPr/>
          <p:nvPr/>
        </p:nvSpPr>
        <p:spPr>
          <a:xfrm>
            <a:off x="380898" y="1851647"/>
            <a:ext cx="11299474" cy="3816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500" b="1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PREGUNTA 6</a:t>
            </a:r>
            <a:endParaRPr lang="es-ES_tradnl" sz="25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lang="es-ES_tradnl" sz="25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Continúas y le haces preguntas para obtener información. ¿Qué preguntas le haces?</a:t>
            </a:r>
            <a:b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extrañas de tu casa? ¿Cómo llevas la ausencia de tus padres? ¿Qué crees que les pasó a tus padres?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¿Visitaste alguna vez un pueblo cercano? ¿Dónde jugabas con tus amigos? ¿Adónde iba a trabajar tu padre?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Tanto A como B.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es-ES_tradnl" sz="17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7" name="Google Shape;327;p17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3785" y="4939404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8"/>
          <p:cNvSpPr/>
          <p:nvPr/>
        </p:nvSpPr>
        <p:spPr>
          <a:xfrm>
            <a:off x="587716" y="1898709"/>
            <a:ext cx="11941629" cy="432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2500" b="1" i="0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PREGUNTA 7</a:t>
            </a:r>
            <a:endParaRPr lang="es-ES_tradnl" sz="1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medida que </a:t>
            </a:r>
            <a:r>
              <a:rPr lang="es-ES_tradnl" sz="25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recuerda más detalles, le pides que añada cada lugar y persona al mapa. Continúas animándola. ¿Cómo terminas la entrevista?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Felicita a </a:t>
            </a:r>
            <a:r>
              <a:rPr lang="es-ES_tradnl" sz="25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por su esfuerzo y revisa con ella los detalles clave y cómo esta información puede usarse en el rastreo.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agradeces a </a:t>
            </a:r>
            <a:r>
              <a:rPr lang="es-ES_tradnl" sz="25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Abhati</a:t>
            </a: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 le haces una copia del mapa. La animas a que te diga si recuerda alguna otra información. Le explicas qué sucederá ahora y cómo la mantendrán informada.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lphaLcParenR"/>
            </a:pPr>
            <a:r>
              <a:rPr lang="es-ES_tradnl" sz="2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Tanto A como B</a:t>
            </a:r>
            <a:endParaRPr lang="es-ES_tradnl" sz="25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3" name="Google Shape;333;p1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0002" y="1810746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Actividad 3 - Entrevistas a niños pequeños</a:t>
            </a:r>
          </a:p>
        </p:txBody>
      </p:sp>
      <p:pic>
        <p:nvPicPr>
          <p:cNvPr id="340" name="Google Shape;340;p19" descr="mobility mapping and flow diagrams.pdf (application/pdf Object) - Mozilla Firefox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6340" y="4435824"/>
            <a:ext cx="3959459" cy="2356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19" descr="Image result for Interviewing children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2541" y="1929143"/>
            <a:ext cx="3883259" cy="2246971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19"/>
          <p:cNvSpPr txBox="1"/>
          <p:nvPr/>
        </p:nvSpPr>
        <p:spPr>
          <a:xfrm>
            <a:off x="395535" y="1916831"/>
            <a:ext cx="7561922" cy="4875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s-ES_tradnl" sz="23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grupos de tres </a:t>
            </a:r>
            <a:r>
              <a:rPr lang="es-ES_tradnl" sz="23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que incluyan un entrevistador, un entrevistado y un observador, practiquen los tres tipos de preguntas utilizando el estudio de caso: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lang="es-ES_tradnl" sz="23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3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preguntas abiertas </a:t>
            </a:r>
            <a:r>
              <a:rPr lang="es-ES_tradnl" sz="23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sugieren ninguna respuesta correcta o incorrecta y</a:t>
            </a:r>
            <a:r>
              <a:rPr lang="es-ES_tradnl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3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Anime al niño a seguir hablando.</a:t>
            </a:r>
            <a:br>
              <a:rPr lang="es-ES_tradnl" sz="23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3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</a:pPr>
            <a:r>
              <a:rPr lang="es-ES_tradnl" sz="23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Preguntas específicas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</a:pPr>
            <a:endParaRPr lang="es-ES_tradnl" sz="23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sz="23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preguntas cerradas </a:t>
            </a:r>
            <a:r>
              <a:rPr lang="es-ES_tradnl" sz="23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requieren respuestas “sí”, “no” o igualmente simples.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807070" cy="5817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r>
              <a:rPr lang="es-ES_tradnl" sz="32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Quién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Todos los niños/as que </a:t>
            </a:r>
            <a:r>
              <a:rPr lang="es-ES_tradnl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dieron su consentimiento </a:t>
            </a:r>
            <a:r>
              <a:rPr lang="es-ES_tradnl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y necesitan que un gestor de caso de Protección capacitado 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realice un rastreo en su nombre. 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r>
              <a:rPr lang="es-ES_tradnl" sz="32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Sobre qué:</a:t>
            </a:r>
            <a:r>
              <a:rPr lang="es-ES_tradnl" sz="3200" b="0" i="0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formulario de registro interinstitucional acordado (o lista de registro)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r>
              <a:rPr lang="es-ES_tradnl" sz="32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Cuándo:</a:t>
            </a:r>
            <a:r>
              <a:rPr lang="es-ES_tradnl" sz="3200" b="0" i="0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 antes posible después</a:t>
            </a:r>
            <a:r>
              <a:rPr lang="es-ES_tradnl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identificación.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r>
              <a:rPr lang="es-ES_tradnl" sz="32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Cómo:</a:t>
            </a:r>
            <a:r>
              <a:rPr lang="es-ES_tradnl" sz="3200" b="0" i="0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proceso acumulativo, caso individual</a:t>
            </a:r>
            <a:r>
              <a:rPr lang="es-ES_tradnl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Puede que se requiera una evaluación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645"/>
              <a:buFont typeface="Arial"/>
              <a:buNone/>
            </a:pPr>
            <a:r>
              <a:rPr lang="es-ES_tradnl" sz="32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 qué:</a:t>
            </a:r>
            <a:r>
              <a:rPr lang="es-ES_tradnl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b="0" i="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Para </a:t>
            </a:r>
            <a:r>
              <a:rPr lang="es-ES_tradnl" sz="3200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recopilar información para facilitar</a:t>
            </a:r>
            <a:r>
              <a:rPr lang="es-ES_tradnl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3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carreras </a:t>
            </a: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reunificación, identificar necesidades individuales y facilitar una gestión más amplia de los casos</a:t>
            </a:r>
            <a:endParaRPr lang="es-ES_tradnl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lang="es-ES_tradnl" dirty="0"/>
          </a:p>
        </p:txBody>
      </p:sp>
      <p:pic>
        <p:nvPicPr>
          <p:cNvPr id="234" name="Google Shape;234;p2" descr="Google Image Result for http://www.picturenet.co.za/gallery/giacomo/jac43.jpg - Mozilla Firefox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530096"/>
            <a:ext cx="3504246" cy="2999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"/>
          <p:cNvSpPr txBox="1">
            <a:spLocks noGrp="1"/>
          </p:cNvSpPr>
          <p:nvPr>
            <p:ph type="title"/>
          </p:nvPr>
        </p:nvSpPr>
        <p:spPr>
          <a:xfrm>
            <a:off x="521979" y="56606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Evaluación de casos individuales para MNAS</a:t>
            </a:r>
          </a:p>
        </p:txBody>
      </p:sp>
      <p:sp>
        <p:nvSpPr>
          <p:cNvPr id="240" name="Google Shape;240;p3"/>
          <p:cNvSpPr/>
          <p:nvPr/>
        </p:nvSpPr>
        <p:spPr>
          <a:xfrm>
            <a:off x="521979" y="1725066"/>
            <a:ext cx="10218346" cy="2339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endParaRPr lang="es-ES_tradnl" sz="2000" b="0" i="0" u="none" strike="noStrike" cap="none" dirty="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Formulario de inscripción completado </a:t>
            </a:r>
            <a:r>
              <a:rPr lang="es-ES_tradnl" sz="2000" b="0" i="0" u="none" strike="noStrike" cap="none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1" i="0" u="none" strike="noStrike" cap="none" dirty="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¿Se necesita más información para la gestión de casos? ¿ </a:t>
            </a:r>
            <a:r>
              <a:rPr lang="es-ES_tradnl" sz="18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Existen </a:t>
            </a:r>
            <a:r>
              <a:rPr lang="es-ES_tradnl" sz="1800" b="0" i="0" u="none" strike="noStrike" cap="none" dirty="0">
                <a:solidFill>
                  <a:srgbClr val="3C40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preocupaciones de protección individual que requieran una respuesta de gestión de casos?</a:t>
            </a:r>
            <a:endParaRPr lang="es-ES_tradnl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14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</a:t>
            </a:r>
            <a:r>
              <a:rPr lang="es-ES_tradnl" sz="2000" b="1" i="0" u="none" strike="noStrike" cap="none" dirty="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</a:t>
            </a:r>
            <a:r>
              <a:rPr lang="es-ES_tradnl" sz="2000" b="0" i="0" u="none" strike="noStrike" cap="none" dirty="0">
                <a:solidFill>
                  <a:schemeClr val="accent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</a:t>
            </a:r>
          </a:p>
        </p:txBody>
      </p:sp>
      <p:graphicFrame>
        <p:nvGraphicFramePr>
          <p:cNvPr id="241" name="Google Shape;241;p3"/>
          <p:cNvGraphicFramePr/>
          <p:nvPr>
            <p:extLst>
              <p:ext uri="{D42A27DB-BD31-4B8C-83A1-F6EECF244321}">
                <p14:modId xmlns:p14="http://schemas.microsoft.com/office/powerpoint/2010/main" val="3750875506"/>
              </p:ext>
            </p:extLst>
          </p:nvPr>
        </p:nvGraphicFramePr>
        <p:xfrm>
          <a:off x="1611086" y="3827007"/>
          <a:ext cx="8871850" cy="2464925"/>
        </p:xfrm>
        <a:graphic>
          <a:graphicData uri="http://schemas.openxmlformats.org/drawingml/2006/table">
            <a:tbl>
              <a:tblPr firstRow="1" bandRow="1">
                <a:noFill/>
                <a:tableStyleId>{1E9462B8-15DC-45CD-BD3D-ADE2F66B9F84}</a:tableStyleId>
              </a:tblPr>
              <a:tblGrid>
                <a:gridCol w="4435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5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64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s-ES_tradnl" sz="2100" b="1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SÍ </a:t>
                      </a:r>
                      <a:r>
                        <a:rPr lang="es-ES_tradnl" sz="2100" b="0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evaluación completa del caso individual (posiblemente utilizando una BIA o BID, cuando sea necesario, en contextos de refugiados)</a:t>
                      </a:r>
                      <a:endParaRPr lang="es-ES_tradnl" sz="21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s-ES_tradnl" sz="2100" b="1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- </a:t>
                      </a:r>
                      <a:r>
                        <a:rPr lang="es-ES_tradnl" sz="2100" b="0" i="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revisar la necesidad de evaluación periódicamente a medida que la resiliencia y las circunstancias de los niños cambian con el tiempo</a:t>
                      </a:r>
                      <a:r>
                        <a:rPr lang="es-ES_tradnl" sz="2100" b="0" i="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endParaRPr lang="es-ES_tradnl" sz="21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"/>
          <p:cNvSpPr txBox="1">
            <a:spLocks noGrp="1"/>
          </p:cNvSpPr>
          <p:nvPr>
            <p:ph type="title"/>
          </p:nvPr>
        </p:nvSpPr>
        <p:spPr>
          <a:xfrm>
            <a:off x="656023" y="29293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Actividad 1: Confidencialidad</a:t>
            </a:r>
          </a:p>
        </p:txBody>
      </p:sp>
      <p:sp>
        <p:nvSpPr>
          <p:cNvPr id="247" name="Google Shape;247;p4"/>
          <p:cNvSpPr txBox="1">
            <a:spLocks noGrp="1"/>
          </p:cNvSpPr>
          <p:nvPr>
            <p:ph type="body" idx="4294967295"/>
          </p:nvPr>
        </p:nvSpPr>
        <p:spPr>
          <a:xfrm>
            <a:off x="526187" y="1914125"/>
            <a:ext cx="11102780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lang="es-ES_tradnl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¿Qué entendemos por confidencialidad y por qué es tan importante la confidencialidad en el trabajo con MNAS?</a:t>
            </a:r>
          </a:p>
          <a:p>
            <a:pPr marL="457200" lvl="0" indent="-3683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¿Hay ocasiones en las que debería revelar información que escucha de un niño/a en su trabajo?</a:t>
            </a:r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lang="es-ES_tradnl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8" name="Google Shape;248;p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9051" y="-2690"/>
            <a:ext cx="2836762" cy="2836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4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0194" y="5046890"/>
            <a:ext cx="1109779" cy="1076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5"/>
          <p:cNvSpPr txBox="1">
            <a:spLocks noGrp="1"/>
          </p:cNvSpPr>
          <p:nvPr>
            <p:ph type="body" idx="2"/>
          </p:nvPr>
        </p:nvSpPr>
        <p:spPr>
          <a:xfrm>
            <a:off x="566057" y="1959430"/>
            <a:ext cx="10909980" cy="4604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</a:pPr>
            <a:r>
              <a:rPr lang="es-ES_tradnl" sz="2200" dirty="0">
                <a:latin typeface="Calibri"/>
                <a:ea typeface="Calibri"/>
                <a:cs typeface="Calibri"/>
                <a:sym typeface="Calibri"/>
              </a:rPr>
              <a:t>Consideración</a:t>
            </a: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principal </a:t>
            </a: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 trabajar con MNAS</a:t>
            </a:r>
            <a:b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</a:pP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</a:t>
            </a: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importante mantener a los niños</a:t>
            </a: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/as</a:t>
            </a: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seguros y proteger su dignidad y bienestar y siempre debe respetarse si se quiere establecer y mantener la confianza.</a:t>
            </a:r>
            <a:b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</a:pP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información sobre MNAS puede ser muy sensible</a:t>
            </a:r>
            <a:r>
              <a:rPr lang="es-ES_tradnl" sz="2200" b="1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puede incluir cuestiones que el niño o niñas no querría que otros conocieran (por ejemplo, explotación sexual).</a:t>
            </a:r>
            <a:b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</a:pP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información solo se compartirá con otros (con el consentimiento del niño/a o cuidador) según sea necesario y solo si es en el mejor interés del niño.</a:t>
            </a:r>
            <a:b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200"/>
              <a:buChar char="•"/>
            </a:pP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mayoría de las veces se obtiene el acuerdo o consentimiento de un niño</a:t>
            </a:r>
            <a:r>
              <a:rPr lang="es-ES_tradnl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/a</a:t>
            </a:r>
            <a:r>
              <a:rPr lang="es-ES_tradnl" sz="2200" b="0" i="0" u="none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 de su cuidador para compartir información con otros.</a:t>
            </a:r>
            <a:endParaRPr lang="es-ES_tradnl" sz="2200" dirty="0">
              <a:solidFill>
                <a:schemeClr val="dk1"/>
              </a:solidFill>
            </a:endParaRPr>
          </a:p>
        </p:txBody>
      </p:sp>
      <p:sp>
        <p:nvSpPr>
          <p:cNvPr id="255" name="Google Shape;255;p5"/>
          <p:cNvSpPr txBox="1"/>
          <p:nvPr/>
        </p:nvSpPr>
        <p:spPr>
          <a:xfrm>
            <a:off x="685801" y="706593"/>
            <a:ext cx="714102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_tradnl" sz="3600" b="1" i="0" u="none" strike="noStrike" cap="none" dirty="0">
                <a:solidFill>
                  <a:srgbClr val="35B2B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Confidencialidad</a:t>
            </a:r>
            <a:r>
              <a:rPr lang="es-ES_tradnl" sz="36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lang="es-ES_tradnl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7"/>
          <p:cNvSpPr txBox="1">
            <a:spLocks noGrp="1"/>
          </p:cNvSpPr>
          <p:nvPr>
            <p:ph type="body" idx="1"/>
          </p:nvPr>
        </p:nvSpPr>
        <p:spPr>
          <a:xfrm>
            <a:off x="630124" y="2494190"/>
            <a:ext cx="10931751" cy="4276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AutoNum type="arabicPeriod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La forma en que se organiza e implementa la documentación</a:t>
            </a:r>
            <a:br>
              <a:rPr lang="es-ES_tradnl" dirty="0">
                <a:latin typeface="Calibri"/>
                <a:ea typeface="Calibri"/>
                <a:cs typeface="Calibri"/>
                <a:sym typeface="Calibri"/>
              </a:rPr>
            </a:b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514350" lvl="0" indent="-51435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AutoNum type="arabicPeriod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Las habilidades de la persona que documenta la información del niño o niña</a:t>
            </a:r>
            <a:br>
              <a:rPr lang="es-ES_tradnl" dirty="0">
                <a:latin typeface="Calibri"/>
                <a:ea typeface="Calibri"/>
                <a:cs typeface="Calibri"/>
                <a:sym typeface="Calibri"/>
              </a:rPr>
            </a:b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514350" lvl="0" indent="-51435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AutoNum type="arabicPeriod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¿Qué sucede con la información registrada y cómo se utiliza y gestiona?</a:t>
            </a:r>
          </a:p>
        </p:txBody>
      </p:sp>
      <p:sp>
        <p:nvSpPr>
          <p:cNvPr id="261" name="Google Shape;261;p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3 aspectos de una documentación exitosa</a:t>
            </a:r>
            <a:br>
              <a:rPr lang="es-ES_tradnl" dirty="0"/>
            </a:br>
            <a:endParaRPr lang="es-ES_tradn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dirty="0"/>
              <a:t>Coordinación de documentación</a:t>
            </a:r>
          </a:p>
        </p:txBody>
      </p:sp>
      <p:sp>
        <p:nvSpPr>
          <p:cNvPr id="268" name="Google Shape;268;p8"/>
          <p:cNvSpPr txBox="1">
            <a:spLocks noGrp="1"/>
          </p:cNvSpPr>
          <p:nvPr>
            <p:ph type="body" idx="2"/>
          </p:nvPr>
        </p:nvSpPr>
        <p:spPr>
          <a:xfrm>
            <a:off x="656021" y="2149663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215265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Char char="•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Siempre que sea posible, la documentación debe llevarse a cabo dentro de un marco para la IDTR acordado dentro del grupo de coordinación del MNAS;</a:t>
            </a:r>
          </a:p>
          <a:p>
            <a:pPr marL="228600" lvl="0" indent="-6413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1526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Char char="•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El uso de procedimientos operativos estándar es una forma de aclarar los roles y responsabilidades en cada actividad/ubicación geográfica; (consulte CMTF para obtener una plantilla de SOP)</a:t>
            </a:r>
          </a:p>
          <a:p>
            <a:pPr marL="228600" lvl="0" indent="-6413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15265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Char char="•"/>
            </a:pPr>
            <a:r>
              <a:rPr lang="es-ES_tradnl" dirty="0">
                <a:latin typeface="Calibri"/>
                <a:ea typeface="Calibri"/>
                <a:cs typeface="Calibri"/>
                <a:sym typeface="Calibri"/>
              </a:rPr>
              <a:t>Los SOP ayudan a garantizar que no haya lagunas en la cobertura y minimizan el riesgo de que los niños y niñas sean documentados por más de una organización.</a:t>
            </a:r>
          </a:p>
          <a:p>
            <a:pPr marL="228600" lvl="0" indent="-6413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lang="es-ES_tradnl" dirty="0"/>
          </a:p>
          <a:p>
            <a:pPr marL="228600" lvl="0" indent="-6413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lang="es-ES_trad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sz="2800" dirty="0"/>
              <a:t>Formularios y herramientas para documentación y rastreo</a:t>
            </a:r>
          </a:p>
        </p:txBody>
      </p:sp>
      <p:sp>
        <p:nvSpPr>
          <p:cNvPr id="274" name="Google Shape;274;p9"/>
          <p:cNvSpPr txBox="1">
            <a:spLocks noGrp="1"/>
          </p:cNvSpPr>
          <p:nvPr>
            <p:ph type="body" idx="2"/>
          </p:nvPr>
        </p:nvSpPr>
        <p:spPr>
          <a:xfrm>
            <a:off x="656021" y="1879826"/>
            <a:ext cx="10820015" cy="4613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</a:pP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El IAWG-UASC ha acordado el sistema interinstitucional de gestión de información sobre protección infantil (IA CP IMS+) y los formularios estándar*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143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endParaRPr lang="es-ES_tradnl" sz="1800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</a:pP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Todos los niños y niñas que necesiten que se realice un rastreo en su nombre deben documentarse en el formulario de registro o en el formulario de registro ampliado lo antes posible después de la identificación (o utilizando la lista de registro cuando sea necesario).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143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endParaRPr lang="es-ES_tradnl" sz="1800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</a:pP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En una situación de refugiados, el ACNUR o las autoridades nacionales competentes en materia de refugiados registran a los refugiados, incluidos los niños/as, probablemente inicialmente a nivel de jefes de familia. Al iniciarse el registro individual, los niños/as separados se registran por separado, pero se correlacionan con la familia con la que se alojan.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endParaRPr lang="es-ES_tradnl" sz="1800"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</a:pPr>
            <a:r>
              <a:rPr lang="es-ES_tradnl" sz="1800" dirty="0">
                <a:latin typeface="Calibri"/>
                <a:ea typeface="Calibri"/>
                <a:cs typeface="Calibri"/>
                <a:sym typeface="Calibri"/>
              </a:rPr>
              <a:t>Además, el UASC debe documentarse para la localización familiar; es fundamental que ambos procesos estén vinculados. Cabe destacar que el IA CPIMS+ incluye una útil función de localización y cotejo.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s-ES_tradnl" sz="2800" dirty="0"/>
              <a:t>Actividad 2 - Llenar formularios de registro de MNAS</a:t>
            </a:r>
          </a:p>
        </p:txBody>
      </p:sp>
      <p:sp>
        <p:nvSpPr>
          <p:cNvPr id="280" name="Google Shape;280;p10"/>
          <p:cNvSpPr txBox="1">
            <a:spLocks noGrp="1"/>
          </p:cNvSpPr>
          <p:nvPr>
            <p:ph type="body" idx="2"/>
          </p:nvPr>
        </p:nvSpPr>
        <p:spPr>
          <a:xfrm>
            <a:off x="566057" y="1828800"/>
            <a:ext cx="10909979" cy="4514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-ES_tradnl" sz="2400" b="1" dirty="0">
                <a:latin typeface="Calibri"/>
                <a:ea typeface="Calibri"/>
                <a:cs typeface="Calibri"/>
                <a:sym typeface="Calibri"/>
              </a:rPr>
              <a:t>Invitar </a:t>
            </a: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a dos voluntarios</a:t>
            </a:r>
            <a:br>
              <a:rPr lang="es-ES_tradnl" sz="2400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2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s-ES_tradnl" sz="2400" b="1" dirty="0">
                <a:latin typeface="Calibri"/>
                <a:ea typeface="Calibri"/>
                <a:cs typeface="Calibri"/>
                <a:sym typeface="Calibri"/>
              </a:rPr>
              <a:t>Utilice </a:t>
            </a: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las tarjetas de juego de roles del formulario de registro de IAWG UASC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lang="es-ES_tradnl" sz="2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Un voluntario interpretará al niño y otro al trabajador social.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lang="es-ES_tradnl" sz="2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Todos los demás participantes deberán completar el formulario de registro del niño/a que será entrevistado.</a:t>
            </a:r>
            <a:endParaRPr lang="es-ES_tradnl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623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None/>
            </a:pPr>
            <a:endParaRPr lang="es-ES_tradnl" sz="2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s-ES_tradnl" sz="2400" b="1" dirty="0">
                <a:latin typeface="Calibri"/>
                <a:ea typeface="Calibri"/>
                <a:cs typeface="Calibri"/>
                <a:sym typeface="Calibri"/>
              </a:rPr>
              <a:t>Consulte </a:t>
            </a: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el folleto sobre técnicas para entrevistas.</a:t>
            </a:r>
            <a:endParaRPr lang="es-ES_tradnl" sz="20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1" name="Google Shape;281;p10" descr="Document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0185" y="542924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1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1029" y="1880694"/>
            <a:ext cx="1054281" cy="894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1759</Words>
  <Application>Microsoft Macintosh PowerPoint</Application>
  <PresentationFormat>Widescreen</PresentationFormat>
  <Paragraphs>129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Noto Sans Symbols</vt:lpstr>
      <vt:lpstr>Calibri</vt:lpstr>
      <vt:lpstr>Helvetica Neue</vt:lpstr>
      <vt:lpstr>Office Theme</vt:lpstr>
      <vt:lpstr>PowerPoint Presentation</vt:lpstr>
      <vt:lpstr>PowerPoint Presentation</vt:lpstr>
      <vt:lpstr>Evaluación de casos individuales para MNAS</vt:lpstr>
      <vt:lpstr>Actividad 1: Confidencialidad</vt:lpstr>
      <vt:lpstr>PowerPoint Presentation</vt:lpstr>
      <vt:lpstr>3 aspectos de una documentación exitosa </vt:lpstr>
      <vt:lpstr>Coordinación de documentación</vt:lpstr>
      <vt:lpstr>Formularios y herramientas para documentación y rastreo</vt:lpstr>
      <vt:lpstr>Actividad 2 - Llenar formularios de registro de MNAS</vt:lpstr>
      <vt:lpstr>Consentimiento/asentimiento informado</vt:lpstr>
      <vt:lpstr>Entrevistando a MNAS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Actividad 3 - Entrevistas a niños pequeños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3</cp:revision>
  <dcterms:created xsi:type="dcterms:W3CDTF">2017-12-20T18:51:03Z</dcterms:created>
  <dcterms:modified xsi:type="dcterms:W3CDTF">2026-05-25T17:01:31Z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144100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